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8" r:id="rId8"/>
    <p:sldId id="262" r:id="rId9"/>
    <p:sldId id="261" r:id="rId10"/>
    <p:sldId id="263" r:id="rId11"/>
    <p:sldId id="264" r:id="rId12"/>
    <p:sldId id="265" r:id="rId13"/>
    <p:sldId id="266" r:id="rId14"/>
    <p:sldId id="267" r:id="rId15"/>
    <p:sldId id="290" r:id="rId16"/>
    <p:sldId id="289" r:id="rId17"/>
    <p:sldId id="270" r:id="rId18"/>
    <p:sldId id="271" r:id="rId19"/>
    <p:sldId id="272" r:id="rId20"/>
    <p:sldId id="273" r:id="rId21"/>
    <p:sldId id="274" r:id="rId22"/>
    <p:sldId id="275" r:id="rId23"/>
    <p:sldId id="277" r:id="rId24"/>
    <p:sldId id="276" r:id="rId25"/>
    <p:sldId id="278" r:id="rId26"/>
    <p:sldId id="269" r:id="rId27"/>
    <p:sldId id="279" r:id="rId28"/>
    <p:sldId id="280" r:id="rId29"/>
    <p:sldId id="281"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1" d="100"/>
          <a:sy n="71" d="100"/>
        </p:scale>
        <p:origin x="72"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733B32B0-79F2-450B-9044-F45AE13B8124}"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E70F373-0EBD-43C4-9D36-FF12FCCE609D}" type="slidenum">
              <a:rPr lang="en-IN" smtClean="0"/>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733B32B0-79F2-450B-9044-F45AE13B812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E70F373-0EBD-43C4-9D36-FF12FCCE609D}"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733B32B0-79F2-450B-9044-F45AE13B812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E70F373-0EBD-43C4-9D36-FF12FCCE609D}" type="slidenum">
              <a:rPr lang="en-IN" smtClean="0"/>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33B32B0-79F2-450B-9044-F45AE13B812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E70F373-0EBD-43C4-9D36-FF12FCCE609D}"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733B32B0-79F2-450B-9044-F45AE13B8124}"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E70F373-0EBD-43C4-9D36-FF12FCCE609D}"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7" name="Date Placeholder 6"/>
          <p:cNvSpPr>
            <a:spLocks noGrp="1"/>
          </p:cNvSpPr>
          <p:nvPr>
            <p:ph type="dt" sz="half" idx="10"/>
          </p:nvPr>
        </p:nvSpPr>
        <p:spPr/>
        <p:txBody>
          <a:bodyPr/>
          <a:lstStyle/>
          <a:p>
            <a:fld id="{733B32B0-79F2-450B-9044-F45AE13B8124}"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E70F373-0EBD-43C4-9D36-FF12FCCE609D}" type="slidenum">
              <a:rPr lang="en-IN" smtClean="0"/>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8" name="Date Placeholder 7"/>
          <p:cNvSpPr>
            <a:spLocks noGrp="1"/>
          </p:cNvSpPr>
          <p:nvPr>
            <p:ph type="dt" sz="half" idx="10"/>
          </p:nvPr>
        </p:nvSpPr>
        <p:spPr/>
        <p:txBody>
          <a:bodyPr/>
          <a:lstStyle/>
          <a:p>
            <a:fld id="{733B32B0-79F2-450B-9044-F45AE13B8124}" type="datetimeFigureOut">
              <a:rPr lang="en-IN" smtClean="0"/>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6E70F373-0EBD-43C4-9D36-FF12FCCE609D}"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7" name="Date Placeholder 6"/>
          <p:cNvSpPr>
            <a:spLocks noGrp="1"/>
          </p:cNvSpPr>
          <p:nvPr>
            <p:ph type="dt" sz="half" idx="10"/>
          </p:nvPr>
        </p:nvSpPr>
        <p:spPr/>
        <p:txBody>
          <a:bodyPr/>
          <a:lstStyle/>
          <a:p>
            <a:fld id="{733B32B0-79F2-450B-9044-F45AE13B8124}"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E70F373-0EBD-43C4-9D36-FF12FCCE609D}" type="slidenum">
              <a:rPr lang="en-IN" smtClean="0"/>
            </a:fld>
            <a:endParaRPr lang="en-IN"/>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3B32B0-79F2-450B-9044-F45AE13B8124}"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E70F373-0EBD-43C4-9D36-FF12FCCE609D}"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3B32B0-79F2-450B-9044-F45AE13B8124}"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E70F373-0EBD-43C4-9D36-FF12FCCE609D}"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9" name="Date Placeholder 8"/>
          <p:cNvSpPr>
            <a:spLocks noGrp="1"/>
          </p:cNvSpPr>
          <p:nvPr>
            <p:ph type="dt" sz="half" idx="10"/>
          </p:nvPr>
        </p:nvSpPr>
        <p:spPr/>
        <p:txBody>
          <a:bodyPr/>
          <a:lstStyle/>
          <a:p>
            <a:fld id="{733B32B0-79F2-450B-9044-F45AE13B8124}" type="datetimeFigureOut">
              <a:rPr lang="en-IN" smtClean="0"/>
            </a:fld>
            <a:endParaRPr lang="en-IN"/>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1" name="Slide Number Placeholder 10"/>
          <p:cNvSpPr>
            <a:spLocks noGrp="1"/>
          </p:cNvSpPr>
          <p:nvPr>
            <p:ph type="sldNum" sz="quarter" idx="12"/>
          </p:nvPr>
        </p:nvSpPr>
        <p:spPr/>
        <p:txBody>
          <a:bodyPr/>
          <a:lstStyle/>
          <a:p>
            <a:fld id="{6E70F373-0EBD-43C4-9D36-FF12FCCE609D}"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33B32B0-79F2-450B-9044-F45AE13B8124}" type="datetimeFigureOut">
              <a:rPr lang="en-IN" smtClean="0"/>
            </a:fld>
            <a:endParaRPr lang="en-IN"/>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0" name="Slide Number Placeholder 9"/>
          <p:cNvSpPr>
            <a:spLocks noGrp="1"/>
          </p:cNvSpPr>
          <p:nvPr>
            <p:ph type="sldNum" sz="quarter" idx="12"/>
          </p:nvPr>
        </p:nvSpPr>
        <p:spPr/>
        <p:txBody>
          <a:bodyPr/>
          <a:lstStyle/>
          <a:p>
            <a:fld id="{6E70F373-0EBD-43C4-9D36-FF12FCCE609D}"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733B32B0-79F2-450B-9044-F45AE13B8124}" type="datetimeFigureOut">
              <a:rPr lang="en-IN" smtClean="0"/>
            </a:fld>
            <a:endParaRPr lang="en-IN"/>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6E70F373-0EBD-43C4-9D36-FF12FCCE609D}"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318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63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976" y="167958"/>
            <a:ext cx="11896531" cy="1007706"/>
          </a:xfrm>
        </p:spPr>
        <p:txBody>
          <a:bodyPr>
            <a:normAutofit/>
          </a:bodyPr>
          <a:lstStyle/>
          <a:p>
            <a:r>
              <a:rPr lang="en-US" dirty="0"/>
              <a:t>ONLINE  VOTING  SYSTEM</a:t>
            </a:r>
            <a:endParaRPr lang="en-IN"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0645" y="1282700"/>
            <a:ext cx="12030075" cy="5575935"/>
          </a:xfrm>
          <a:prstGeom prst="rect">
            <a:avLst/>
          </a:prstGeom>
        </p:spPr>
      </p:pic>
      <p:sp>
        <p:nvSpPr>
          <p:cNvPr id="3" name="Subtitle 2"/>
          <p:cNvSpPr>
            <a:spLocks noGrp="1"/>
          </p:cNvSpPr>
          <p:nvPr>
            <p:ph type="subTitle" idx="1"/>
          </p:nvPr>
        </p:nvSpPr>
        <p:spPr>
          <a:xfrm>
            <a:off x="-97155" y="5532755"/>
            <a:ext cx="12207875" cy="1325245"/>
          </a:xfrm>
        </p:spPr>
        <p:txBody>
          <a:bodyPr>
            <a:noAutofit/>
          </a:bodyPr>
          <a:lstStyle/>
          <a:p>
            <a:r>
              <a:rPr lang="en-US" sz="2400" b="1" dirty="0">
                <a:solidFill>
                  <a:schemeClr val="tx1"/>
                </a:solidFill>
                <a:latin typeface="Times New Roman" panose="02020603050405020304" pitchFamily="18" charset="0"/>
                <a:cs typeface="Times New Roman" panose="02020603050405020304" pitchFamily="18" charset="0"/>
              </a:rPr>
              <a:t>PROJECT GUIDE:                                                                                          PRESENTED BY:</a:t>
            </a:r>
            <a:endParaRPr lang="en-US" sz="2400" b="1" dirty="0">
              <a:solidFill>
                <a:schemeClr val="tx1"/>
              </a:solidFill>
              <a:latin typeface="Times New Roman" panose="02020603050405020304" pitchFamily="18" charset="0"/>
              <a:cs typeface="Times New Roman" panose="02020603050405020304" pitchFamily="18" charset="0"/>
            </a:endParaRPr>
          </a:p>
          <a:p>
            <a:r>
              <a:rPr lang="en-US" sz="2400" b="1" dirty="0">
                <a:solidFill>
                  <a:schemeClr val="tx1"/>
                </a:solidFill>
                <a:latin typeface="Times New Roman" panose="02020603050405020304" pitchFamily="18" charset="0"/>
                <a:cs typeface="Times New Roman" panose="02020603050405020304" pitchFamily="18" charset="0"/>
              </a:rPr>
              <a:t>Smt.T.HYMAVATHI                                                                                        ULAPU ANANYA</a:t>
            </a:r>
            <a:endParaRPr lang="en-US" sz="2400" b="1" dirty="0">
              <a:solidFill>
                <a:schemeClr val="tx1"/>
              </a:solidFill>
              <a:latin typeface="Times New Roman" panose="02020603050405020304" pitchFamily="18" charset="0"/>
              <a:cs typeface="Times New Roman" panose="02020603050405020304" pitchFamily="18" charset="0"/>
            </a:endParaRPr>
          </a:p>
          <a:p>
            <a:r>
              <a:rPr lang="en-US" sz="2400" b="1" dirty="0">
                <a:solidFill>
                  <a:schemeClr val="tx1"/>
                </a:solidFill>
                <a:latin typeface="Times New Roman" panose="02020603050405020304" pitchFamily="18" charset="0"/>
                <a:cs typeface="Times New Roman" panose="02020603050405020304" pitchFamily="18" charset="0"/>
              </a:rPr>
              <a:t>Ass. Prof                                               		                                               Y21CA061</a:t>
            </a:r>
            <a:endParaRPr lang="en-US" sz="2400" b="1" dirty="0">
              <a:solidFill>
                <a:schemeClr val="tx1"/>
              </a:solidFill>
              <a:latin typeface="Times New Roman" panose="02020603050405020304" pitchFamily="18" charset="0"/>
              <a:cs typeface="Times New Roman" panose="02020603050405020304" pitchFamily="18" charset="0"/>
            </a:endParaRPr>
          </a:p>
          <a:p>
            <a:endParaRPr lang="en-US" sz="24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34886" y="115053"/>
            <a:ext cx="8991600" cy="806519"/>
          </a:xfrm>
        </p:spPr>
        <p:txBody>
          <a:bodyPr>
            <a:normAutofit fontScale="90000"/>
          </a:bodyPr>
          <a:lstStyle/>
          <a:p>
            <a:r>
              <a:rPr lang="en-US" dirty="0"/>
              <a:t>Activity diagram for Voter</a:t>
            </a:r>
            <a:endParaRPr lang="en-IN" dirty="0"/>
          </a:p>
        </p:txBody>
      </p:sp>
      <p:pic>
        <p:nvPicPr>
          <p:cNvPr id="4" name="Picture 3"/>
          <p:cNvPicPr>
            <a:picLocks noChangeAspect="1"/>
          </p:cNvPicPr>
          <p:nvPr/>
        </p:nvPicPr>
        <p:blipFill>
          <a:blip r:embed="rId1"/>
          <a:srcRect l="33543" t="19387" r="38063" b="11480"/>
          <a:stretch>
            <a:fillRect/>
          </a:stretch>
        </p:blipFill>
        <p:spPr bwMode="auto">
          <a:xfrm>
            <a:off x="3597773" y="1001185"/>
            <a:ext cx="5194714" cy="5735791"/>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12438"/>
            <a:ext cx="8991600" cy="742303"/>
          </a:xfrm>
        </p:spPr>
        <p:txBody>
          <a:bodyPr>
            <a:normAutofit fontScale="90000"/>
          </a:bodyPr>
          <a:lstStyle/>
          <a:p>
            <a:r>
              <a:rPr lang="en-US" dirty="0"/>
              <a:t>Activity diagram for admin</a:t>
            </a:r>
            <a:endParaRPr lang="en-IN" dirty="0"/>
          </a:p>
        </p:txBody>
      </p:sp>
      <p:pic>
        <p:nvPicPr>
          <p:cNvPr id="4" name="Picture 3"/>
          <p:cNvPicPr>
            <a:picLocks noChangeAspect="1"/>
          </p:cNvPicPr>
          <p:nvPr/>
        </p:nvPicPr>
        <p:blipFill>
          <a:blip r:embed="rId1"/>
          <a:srcRect l="33543" t="19387" r="38063" b="11480"/>
          <a:stretch>
            <a:fillRect/>
          </a:stretch>
        </p:blipFill>
        <p:spPr bwMode="auto">
          <a:xfrm>
            <a:off x="3704253" y="1203059"/>
            <a:ext cx="4849015" cy="5466681"/>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166056"/>
            <a:ext cx="8991600" cy="990391"/>
          </a:xfrm>
        </p:spPr>
        <p:txBody>
          <a:bodyPr>
            <a:normAutofit fontScale="90000"/>
          </a:bodyPr>
          <a:lstStyle/>
          <a:p>
            <a:r>
              <a:rPr lang="en-US" dirty="0"/>
              <a:t>Activity diagram for </a:t>
            </a:r>
            <a:br>
              <a:rPr lang="en-US" dirty="0"/>
            </a:br>
            <a:r>
              <a:rPr lang="en-US" dirty="0"/>
              <a:t>online  voting  system</a:t>
            </a:r>
            <a:endParaRPr lang="en-IN" dirty="0"/>
          </a:p>
        </p:txBody>
      </p:sp>
      <p:sp>
        <p:nvSpPr>
          <p:cNvPr id="3" name="Subtitle 2"/>
          <p:cNvSpPr>
            <a:spLocks noGrp="1"/>
          </p:cNvSpPr>
          <p:nvPr>
            <p:ph type="subTitle" idx="1"/>
          </p:nvPr>
        </p:nvSpPr>
        <p:spPr/>
        <p:txBody>
          <a:bodyPr/>
          <a:lstStyle/>
          <a:p>
            <a:endParaRPr lang="en-IN" dirty="0"/>
          </a:p>
        </p:txBody>
      </p:sp>
      <p:pic>
        <p:nvPicPr>
          <p:cNvPr id="5" name="Picture 4"/>
          <p:cNvPicPr>
            <a:picLocks noChangeAspect="1"/>
          </p:cNvPicPr>
          <p:nvPr/>
        </p:nvPicPr>
        <p:blipFill>
          <a:blip r:embed="rId1"/>
          <a:srcRect l="28533" t="19242" r="31823" b="10888"/>
          <a:stretch>
            <a:fillRect/>
          </a:stretch>
        </p:blipFill>
        <p:spPr>
          <a:xfrm>
            <a:off x="3265133" y="1320241"/>
            <a:ext cx="5902558" cy="540328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66364"/>
            <a:ext cx="8991600" cy="849742"/>
          </a:xfrm>
        </p:spPr>
        <p:txBody>
          <a:bodyPr>
            <a:normAutofit fontScale="90000"/>
          </a:bodyPr>
          <a:lstStyle/>
          <a:p>
            <a:r>
              <a:rPr lang="en-US" dirty="0"/>
              <a:t>Class diagram</a:t>
            </a:r>
            <a:endParaRPr lang="en-IN" dirty="0"/>
          </a:p>
        </p:txBody>
      </p:sp>
      <p:pic>
        <p:nvPicPr>
          <p:cNvPr id="7" name="Picture 6"/>
          <p:cNvPicPr>
            <a:picLocks noChangeAspect="1"/>
          </p:cNvPicPr>
          <p:nvPr/>
        </p:nvPicPr>
        <p:blipFill>
          <a:blip r:embed="rId1"/>
          <a:srcRect l="26086" t="15052" r="25881" b="22674"/>
          <a:stretch>
            <a:fillRect/>
          </a:stretch>
        </p:blipFill>
        <p:spPr>
          <a:xfrm>
            <a:off x="2637155" y="1370330"/>
            <a:ext cx="7048500" cy="513778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ctrTitle"/>
          </p:nvPr>
        </p:nvSpPr>
        <p:spPr>
          <a:xfrm>
            <a:off x="1600200" y="210820"/>
            <a:ext cx="8991600" cy="846455"/>
          </a:xfrm>
        </p:spPr>
        <p:txBody>
          <a:bodyPr/>
          <a:p>
            <a:r>
              <a:rPr lang="en-US"/>
              <a:t>ENtity Relation diagram</a:t>
            </a:r>
            <a:endParaRPr lang="en-US"/>
          </a:p>
        </p:txBody>
      </p:sp>
      <p:pic>
        <p:nvPicPr>
          <p:cNvPr id="6" name="Picture 5"/>
          <p:cNvPicPr>
            <a:picLocks noChangeAspect="1"/>
          </p:cNvPicPr>
          <p:nvPr/>
        </p:nvPicPr>
        <p:blipFill>
          <a:blip r:embed="rId1"/>
          <a:srcRect l="18311" t="15668" r="16257" b="18759"/>
          <a:stretch>
            <a:fillRect/>
          </a:stretch>
        </p:blipFill>
        <p:spPr>
          <a:xfrm>
            <a:off x="1600200" y="1325245"/>
            <a:ext cx="8994140" cy="527812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ctrTitle"/>
          </p:nvPr>
        </p:nvSpPr>
        <p:spPr>
          <a:xfrm>
            <a:off x="1600200" y="244475"/>
            <a:ext cx="8991600" cy="877570"/>
          </a:xfrm>
        </p:spPr>
        <p:txBody>
          <a:bodyPr/>
          <a:p>
            <a:r>
              <a:rPr lang="en-US"/>
              <a:t>SYStem Architecture</a:t>
            </a:r>
            <a:endParaRPr lang="en-US"/>
          </a:p>
        </p:txBody>
      </p:sp>
      <p:pic>
        <p:nvPicPr>
          <p:cNvPr id="6" name="Picture 5"/>
          <p:cNvPicPr>
            <a:picLocks noChangeAspect="1"/>
          </p:cNvPicPr>
          <p:nvPr/>
        </p:nvPicPr>
        <p:blipFill>
          <a:blip r:embed="rId1"/>
          <a:srcRect l="23304" t="25773" r="30634" b="24531"/>
          <a:stretch>
            <a:fillRect/>
          </a:stretch>
        </p:blipFill>
        <p:spPr>
          <a:xfrm>
            <a:off x="2419985" y="1599565"/>
            <a:ext cx="7715885" cy="468122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06459"/>
            <a:ext cx="8991600" cy="711527"/>
          </a:xfrm>
        </p:spPr>
        <p:txBody>
          <a:bodyPr>
            <a:normAutofit fontScale="90000"/>
          </a:bodyPr>
          <a:lstStyle/>
          <a:p>
            <a:r>
              <a:rPr lang="en-US" dirty="0"/>
              <a:t>Screen shots</a:t>
            </a:r>
            <a:endParaRPr lang="en-IN" dirty="0"/>
          </a:p>
        </p:txBody>
      </p:sp>
      <p:sp>
        <p:nvSpPr>
          <p:cNvPr id="3" name="Subtitle 2"/>
          <p:cNvSpPr>
            <a:spLocks noGrp="1"/>
          </p:cNvSpPr>
          <p:nvPr>
            <p:ph type="subTitle" idx="1"/>
          </p:nvPr>
        </p:nvSpPr>
        <p:spPr>
          <a:xfrm>
            <a:off x="2220632" y="1103975"/>
            <a:ext cx="6801612" cy="450950"/>
          </a:xfrm>
        </p:spPr>
        <p:txBody>
          <a:bodyPr/>
          <a:lstStyle/>
          <a:p>
            <a:r>
              <a:rPr lang="en-US" dirty="0"/>
              <a:t>      </a:t>
            </a:r>
            <a:r>
              <a:rPr lang="en-US" dirty="0">
                <a:solidFill>
                  <a:schemeClr val="bg1"/>
                </a:solidFill>
              </a:rPr>
              <a:t>USER LOGIN</a:t>
            </a:r>
            <a:endParaRPr lang="en-IN" dirty="0">
              <a:solidFill>
                <a:schemeClr val="bg1"/>
              </a:solidFill>
            </a:endParaRPr>
          </a:p>
        </p:txBody>
      </p:sp>
      <p:pic>
        <p:nvPicPr>
          <p:cNvPr id="4" name="Picture 3"/>
          <p:cNvPicPr>
            <a:picLocks noChangeAspect="1"/>
          </p:cNvPicPr>
          <p:nvPr/>
        </p:nvPicPr>
        <p:blipFill>
          <a:blip r:embed="rId1"/>
          <a:stretch>
            <a:fillRect/>
          </a:stretch>
        </p:blipFill>
        <p:spPr>
          <a:xfrm>
            <a:off x="2750820" y="1555115"/>
            <a:ext cx="6289040" cy="506031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44723" y="197232"/>
            <a:ext cx="6801612" cy="624571"/>
          </a:xfrm>
        </p:spPr>
        <p:txBody>
          <a:bodyPr>
            <a:normAutofit/>
          </a:bodyPr>
          <a:lstStyle/>
          <a:p>
            <a:r>
              <a:rPr lang="en-US" sz="2400" dirty="0">
                <a:solidFill>
                  <a:schemeClr val="bg1"/>
                </a:solidFill>
              </a:rPr>
              <a:t>USER REGISTRATION</a:t>
            </a:r>
            <a:endParaRPr lang="en-IN" sz="2400" dirty="0">
              <a:solidFill>
                <a:schemeClr val="bg1"/>
              </a:solidFill>
            </a:endParaRPr>
          </a:p>
        </p:txBody>
      </p:sp>
      <p:pic>
        <p:nvPicPr>
          <p:cNvPr id="4" name="Picture 3"/>
          <p:cNvPicPr>
            <a:picLocks noChangeAspect="1"/>
          </p:cNvPicPr>
          <p:nvPr/>
        </p:nvPicPr>
        <p:blipFill>
          <a:blip r:embed="rId1"/>
          <a:stretch>
            <a:fillRect/>
          </a:stretch>
        </p:blipFill>
        <p:spPr>
          <a:xfrm>
            <a:off x="3020993" y="821803"/>
            <a:ext cx="6204030" cy="581585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255356" y="139359"/>
            <a:ext cx="6801612" cy="543547"/>
          </a:xfrm>
        </p:spPr>
        <p:txBody>
          <a:bodyPr>
            <a:normAutofit/>
          </a:bodyPr>
          <a:lstStyle/>
          <a:p>
            <a:r>
              <a:rPr lang="en-US" sz="2400" dirty="0">
                <a:solidFill>
                  <a:schemeClr val="bg1"/>
                </a:solidFill>
              </a:rPr>
              <a:t>ADMIN LOGIN</a:t>
            </a:r>
            <a:endParaRPr lang="en-IN" sz="2400" dirty="0">
              <a:solidFill>
                <a:schemeClr val="bg1"/>
              </a:solidFill>
            </a:endParaRPr>
          </a:p>
        </p:txBody>
      </p:sp>
      <p:pic>
        <p:nvPicPr>
          <p:cNvPr id="5" name="Picture 4"/>
          <p:cNvPicPr>
            <a:picLocks noChangeAspect="1"/>
          </p:cNvPicPr>
          <p:nvPr/>
        </p:nvPicPr>
        <p:blipFill>
          <a:blip r:embed="rId1"/>
          <a:stretch>
            <a:fillRect/>
          </a:stretch>
        </p:blipFill>
        <p:spPr>
          <a:xfrm>
            <a:off x="2928395" y="681037"/>
            <a:ext cx="6377651" cy="603760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695194" y="185658"/>
            <a:ext cx="6801612" cy="532799"/>
          </a:xfrm>
        </p:spPr>
        <p:txBody>
          <a:bodyPr>
            <a:normAutofit/>
          </a:bodyPr>
          <a:lstStyle/>
          <a:p>
            <a:r>
              <a:rPr lang="en-US" sz="2400" dirty="0">
                <a:solidFill>
                  <a:schemeClr val="bg1"/>
                </a:solidFill>
              </a:rPr>
              <a:t>ADMIN ADD ELECTIONS</a:t>
            </a:r>
            <a:endParaRPr lang="en-IN" sz="2400" dirty="0">
              <a:solidFill>
                <a:schemeClr val="bg1"/>
              </a:solidFill>
            </a:endParaRPr>
          </a:p>
        </p:txBody>
      </p:sp>
      <p:pic>
        <p:nvPicPr>
          <p:cNvPr id="4" name="Picture 3"/>
          <p:cNvPicPr>
            <a:picLocks noChangeAspect="1"/>
          </p:cNvPicPr>
          <p:nvPr/>
        </p:nvPicPr>
        <p:blipFill>
          <a:blip r:embed="rId1"/>
          <a:stretch>
            <a:fillRect/>
          </a:stretch>
        </p:blipFill>
        <p:spPr>
          <a:xfrm>
            <a:off x="2976465" y="802640"/>
            <a:ext cx="6242180" cy="58697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46449" y="1465328"/>
            <a:ext cx="10627567" cy="5178068"/>
          </a:xfrm>
        </p:spPr>
        <p:txBody>
          <a:bodyPr>
            <a:normAutofit fontScale="90000" lnSpcReduction="20000"/>
          </a:bodyPr>
          <a:lstStyle/>
          <a:p>
            <a:pPr algn="just"/>
            <a:r>
              <a:rPr lang="en-US" sz="3200" dirty="0">
                <a:solidFill>
                  <a:schemeClr val="bg1"/>
                </a:solidFill>
                <a:latin typeface="Times New Roman" panose="02020603050405020304" pitchFamily="18" charset="0"/>
                <a:cs typeface="Times New Roman" panose="02020603050405020304" pitchFamily="18" charset="0"/>
              </a:rPr>
              <a:t>“Online Voting System” aims at making the voting process easy in any type of elections. Presently voting is performed using ballot paper and the counting is done manually, which consumes a lot of time. There can also be a possibility of invalid votes.In Online Voting System, voting and counting is done with the help of computer and mobile phones. It saves time, avoids errors in counting and there will be no invalid votes. It makes the election process easy. It also avoids the process of physical touching or visiting any places and so in the time of pandemic too it will be more helpful to conduct elections. As the system deals with the online voting, it allows the citizen to get the details of the candidate and the voter and vote for the respective candidate without any wastage of time. In the existing manual system, ballot paper is used and the votes are counted,consumes lot of time. Hence, there is a need for Online Voting System</a:t>
            </a:r>
            <a:r>
              <a:rPr lang="en-US" sz="2400" dirty="0">
                <a:solidFill>
                  <a:schemeClr val="bg1"/>
                </a:solidFill>
                <a:latin typeface="Times New Roman" panose="02020603050405020304" pitchFamily="18" charset="0"/>
                <a:cs typeface="Times New Roman" panose="02020603050405020304" pitchFamily="18" charset="0"/>
              </a:rPr>
              <a:t>.</a:t>
            </a:r>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4" name="Title 1"/>
          <p:cNvSpPr>
            <a:spLocks noGrp="1"/>
          </p:cNvSpPr>
          <p:nvPr/>
        </p:nvSpPr>
        <p:spPr>
          <a:xfrm>
            <a:off x="1600200" y="250825"/>
            <a:ext cx="8991600" cy="896657"/>
          </a:xfrm>
          <a:prstGeom prst="rect">
            <a:avLst/>
          </a:prstGeom>
          <a:solidFill>
            <a:srgbClr val="FFFFFF"/>
          </a:solidFill>
          <a:ln w="38100" cap="sq">
            <a:solidFill>
              <a:srgbClr val="404040"/>
            </a:solidFill>
            <a:miter lim="800000"/>
          </a:ln>
        </p:spPr>
        <p:txBody>
          <a:bodyPr vert="horz" lIns="274320" tIns="182880" rIns="274320" bIns="182880" rtlCol="0" anchor="ctr" anchorCtr="1">
            <a:normAutofit fontScale="90000"/>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en-US" dirty="0"/>
              <a:t>ABSTRACT</a:t>
            </a: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601888" y="125776"/>
            <a:ext cx="6801612" cy="574020"/>
          </a:xfrm>
        </p:spPr>
        <p:txBody>
          <a:bodyPr>
            <a:normAutofit/>
          </a:bodyPr>
          <a:lstStyle/>
          <a:p>
            <a:r>
              <a:rPr lang="en-US" sz="2400" dirty="0">
                <a:solidFill>
                  <a:schemeClr val="bg1"/>
                </a:solidFill>
              </a:rPr>
              <a:t>ADMIN ADD CANDIDATES</a:t>
            </a:r>
            <a:endParaRPr lang="en-IN" sz="2400" dirty="0">
              <a:solidFill>
                <a:schemeClr val="bg1"/>
              </a:solidFill>
            </a:endParaRPr>
          </a:p>
        </p:txBody>
      </p:sp>
      <p:pic>
        <p:nvPicPr>
          <p:cNvPr id="4" name="Picture 3"/>
          <p:cNvPicPr>
            <a:picLocks noChangeAspect="1"/>
          </p:cNvPicPr>
          <p:nvPr/>
        </p:nvPicPr>
        <p:blipFill>
          <a:blip r:embed="rId1"/>
          <a:stretch>
            <a:fillRect/>
          </a:stretch>
        </p:blipFill>
        <p:spPr>
          <a:xfrm>
            <a:off x="3133954" y="668936"/>
            <a:ext cx="5937885" cy="611441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467609" y="209752"/>
            <a:ext cx="6734269" cy="518036"/>
          </a:xfrm>
        </p:spPr>
        <p:txBody>
          <a:bodyPr>
            <a:normAutofit/>
          </a:bodyPr>
          <a:lstStyle/>
          <a:p>
            <a:r>
              <a:rPr lang="en-US" sz="2400" dirty="0">
                <a:solidFill>
                  <a:schemeClr val="bg1"/>
                </a:solidFill>
              </a:rPr>
              <a:t>ADMIN APPROVE USER REQUEST</a:t>
            </a:r>
            <a:endParaRPr lang="en-IN" sz="2400" dirty="0">
              <a:solidFill>
                <a:schemeClr val="bg1"/>
              </a:solidFill>
            </a:endParaRPr>
          </a:p>
        </p:txBody>
      </p:sp>
      <p:pic>
        <p:nvPicPr>
          <p:cNvPr id="4" name="Picture 3"/>
          <p:cNvPicPr>
            <a:picLocks noChangeAspect="1"/>
          </p:cNvPicPr>
          <p:nvPr/>
        </p:nvPicPr>
        <p:blipFill>
          <a:blip r:embed="rId1"/>
          <a:stretch>
            <a:fillRect/>
          </a:stretch>
        </p:blipFill>
        <p:spPr>
          <a:xfrm>
            <a:off x="2929806" y="727788"/>
            <a:ext cx="6132107" cy="60374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27243" y="116446"/>
            <a:ext cx="6801612" cy="471383"/>
          </a:xfrm>
        </p:spPr>
        <p:txBody>
          <a:bodyPr>
            <a:normAutofit/>
          </a:bodyPr>
          <a:lstStyle/>
          <a:p>
            <a:r>
              <a:rPr lang="en-US" sz="2400" dirty="0">
                <a:solidFill>
                  <a:schemeClr val="bg1"/>
                </a:solidFill>
              </a:rPr>
              <a:t>VOTER CAST VOTE</a:t>
            </a:r>
            <a:endParaRPr lang="en-IN" sz="2400" dirty="0">
              <a:solidFill>
                <a:schemeClr val="bg1"/>
              </a:solidFill>
            </a:endParaRPr>
          </a:p>
        </p:txBody>
      </p:sp>
      <p:pic>
        <p:nvPicPr>
          <p:cNvPr id="5" name="Picture 4"/>
          <p:cNvPicPr>
            <a:picLocks noChangeAspect="1"/>
          </p:cNvPicPr>
          <p:nvPr/>
        </p:nvPicPr>
        <p:blipFill>
          <a:blip r:embed="rId1"/>
          <a:stretch>
            <a:fillRect/>
          </a:stretch>
        </p:blipFill>
        <p:spPr>
          <a:xfrm>
            <a:off x="3116425" y="587828"/>
            <a:ext cx="5948518" cy="61537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359292" y="181760"/>
            <a:ext cx="6801612" cy="657995"/>
          </a:xfrm>
        </p:spPr>
        <p:txBody>
          <a:bodyPr>
            <a:normAutofit/>
          </a:bodyPr>
          <a:lstStyle/>
          <a:p>
            <a:r>
              <a:rPr lang="en-US" sz="2400" dirty="0">
                <a:solidFill>
                  <a:schemeClr val="bg1"/>
                </a:solidFill>
              </a:rPr>
              <a:t>ADMIN CAN  VIEW RESULTS</a:t>
            </a:r>
            <a:endParaRPr lang="en-IN" sz="2400" dirty="0">
              <a:solidFill>
                <a:schemeClr val="bg1"/>
              </a:solidFill>
            </a:endParaRPr>
          </a:p>
        </p:txBody>
      </p:sp>
      <p:pic>
        <p:nvPicPr>
          <p:cNvPr id="4" name="Picture 3"/>
          <p:cNvPicPr>
            <a:picLocks noChangeAspect="1"/>
          </p:cNvPicPr>
          <p:nvPr/>
        </p:nvPicPr>
        <p:blipFill>
          <a:blip r:embed="rId1"/>
          <a:stretch>
            <a:fillRect/>
          </a:stretch>
        </p:blipFill>
        <p:spPr>
          <a:xfrm>
            <a:off x="2995123" y="619072"/>
            <a:ext cx="5967179" cy="621093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191341" y="79123"/>
            <a:ext cx="6801612" cy="490044"/>
          </a:xfrm>
        </p:spPr>
        <p:txBody>
          <a:bodyPr>
            <a:normAutofit/>
          </a:bodyPr>
          <a:lstStyle/>
          <a:p>
            <a:r>
              <a:rPr lang="en-US" sz="2400" dirty="0">
                <a:solidFill>
                  <a:schemeClr val="bg1"/>
                </a:solidFill>
              </a:rPr>
              <a:t>   USER AFTER CASTING VOTE</a:t>
            </a:r>
            <a:endParaRPr lang="en-IN" sz="2400" dirty="0">
              <a:solidFill>
                <a:schemeClr val="bg1"/>
              </a:solidFill>
            </a:endParaRPr>
          </a:p>
        </p:txBody>
      </p:sp>
      <p:pic>
        <p:nvPicPr>
          <p:cNvPr id="4" name="Picture 3"/>
          <p:cNvPicPr>
            <a:picLocks noChangeAspect="1"/>
          </p:cNvPicPr>
          <p:nvPr/>
        </p:nvPicPr>
        <p:blipFill>
          <a:blip r:embed="rId1"/>
          <a:stretch>
            <a:fillRect/>
          </a:stretch>
        </p:blipFill>
        <p:spPr>
          <a:xfrm>
            <a:off x="2743200" y="727788"/>
            <a:ext cx="6410131" cy="583163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8154" y="202533"/>
            <a:ext cx="8991600" cy="752207"/>
          </a:xfrm>
        </p:spPr>
        <p:txBody>
          <a:bodyPr>
            <a:normAutofit fontScale="90000"/>
          </a:bodyPr>
          <a:lstStyle/>
          <a:p>
            <a:r>
              <a:rPr lang="en-US" dirty="0"/>
              <a:t>Test cases</a:t>
            </a:r>
            <a:endParaRPr lang="en-IN" dirty="0"/>
          </a:p>
        </p:txBody>
      </p:sp>
      <p:graphicFrame>
        <p:nvGraphicFramePr>
          <p:cNvPr id="4" name="Table 4"/>
          <p:cNvGraphicFramePr>
            <a:graphicFrameLocks noGrp="1"/>
          </p:cNvGraphicFramePr>
          <p:nvPr/>
        </p:nvGraphicFramePr>
        <p:xfrm>
          <a:off x="127323" y="1358152"/>
          <a:ext cx="11829326" cy="5404890"/>
        </p:xfrm>
        <a:graphic>
          <a:graphicData uri="http://schemas.openxmlformats.org/drawingml/2006/table">
            <a:tbl>
              <a:tblPr firstRow="1" bandRow="1">
                <a:tableStyleId>{073A0DAA-6AF3-43AB-8588-CEC1D06C72B9}</a:tableStyleId>
              </a:tblPr>
              <a:tblGrid>
                <a:gridCol w="2152020"/>
                <a:gridCol w="2813518"/>
                <a:gridCol w="2257063"/>
                <a:gridCol w="1724628"/>
                <a:gridCol w="1557020"/>
                <a:gridCol w="1325077"/>
              </a:tblGrid>
              <a:tr h="874182">
                <a:tc>
                  <a:txBody>
                    <a:bodyPr/>
                    <a:lstStyle/>
                    <a:p>
                      <a:r>
                        <a:rPr lang="en-US" dirty="0"/>
                        <a:t>Test Case No:</a:t>
                      </a:r>
                      <a:endParaRPr lang="en-IN" dirty="0"/>
                    </a:p>
                  </a:txBody>
                  <a:tcPr>
                    <a:lnB w="12700" cap="flat" cmpd="sng" algn="ctr">
                      <a:solidFill>
                        <a:schemeClr val="tx1"/>
                      </a:solidFill>
                      <a:prstDash val="solid"/>
                      <a:round/>
                      <a:headEnd type="none" w="med" len="med"/>
                      <a:tailEnd type="none" w="med" len="med"/>
                    </a:lnB>
                  </a:tcPr>
                </a:tc>
                <a:tc>
                  <a:txBody>
                    <a:bodyPr/>
                    <a:lstStyle/>
                    <a:p>
                      <a:r>
                        <a:rPr lang="en-US" dirty="0"/>
                        <a:t>Functionality to be Checked</a:t>
                      </a:r>
                      <a:endParaRPr lang="en-IN" dirty="0"/>
                    </a:p>
                  </a:txBody>
                  <a:tcPr/>
                </a:tc>
                <a:tc>
                  <a:txBody>
                    <a:bodyPr/>
                    <a:lstStyle/>
                    <a:p>
                      <a:r>
                        <a:rPr lang="en-US" dirty="0"/>
                        <a:t>Actual Input</a:t>
                      </a:r>
                      <a:endParaRPr lang="en-IN" dirty="0"/>
                    </a:p>
                  </a:txBody>
                  <a:tcPr/>
                </a:tc>
                <a:tc>
                  <a:txBody>
                    <a:bodyPr/>
                    <a:lstStyle/>
                    <a:p>
                      <a:r>
                        <a:rPr lang="en-US" dirty="0"/>
                        <a:t>Actual Output</a:t>
                      </a:r>
                      <a:endParaRPr lang="en-IN" dirty="0"/>
                    </a:p>
                  </a:txBody>
                  <a:tcPr/>
                </a:tc>
                <a:tc>
                  <a:txBody>
                    <a:bodyPr/>
                    <a:lstStyle/>
                    <a:p>
                      <a:r>
                        <a:rPr lang="en-US" dirty="0"/>
                        <a:t>Expected Output</a:t>
                      </a:r>
                      <a:endParaRPr lang="en-IN" dirty="0"/>
                    </a:p>
                  </a:txBody>
                  <a:tcPr/>
                </a:tc>
                <a:tc>
                  <a:txBody>
                    <a:bodyPr/>
                    <a:lstStyle/>
                    <a:p>
                      <a:r>
                        <a:rPr lang="en-US" dirty="0"/>
                        <a:t>Status</a:t>
                      </a:r>
                      <a:endParaRPr lang="en-IN" dirty="0"/>
                    </a:p>
                  </a:txBody>
                  <a:tcPr/>
                </a:tc>
              </a:tr>
              <a:tr h="1033980">
                <a:tc>
                  <a:txBody>
                    <a:bodyPr/>
                    <a:lstStyle/>
                    <a:p>
                      <a:r>
                        <a:rPr lang="en-US" dirty="0"/>
                        <a:t>1.</a:t>
                      </a:r>
                      <a:endParaRPr lang="en-IN" dirty="0"/>
                    </a:p>
                  </a:txBody>
                  <a:tcPr>
                    <a:lnT w="12700" cap="flat" cmpd="sng" algn="ctr">
                      <a:solidFill>
                        <a:schemeClr val="tx1"/>
                      </a:solidFill>
                      <a:prstDash val="solid"/>
                      <a:round/>
                      <a:headEnd type="none" w="med" len="med"/>
                      <a:tailEnd type="none" w="med" len="med"/>
                    </a:lnT>
                  </a:tcPr>
                </a:tc>
                <a:tc>
                  <a:txBody>
                    <a:bodyPr/>
                    <a:lstStyle/>
                    <a:p>
                      <a:r>
                        <a:rPr lang="en-US" dirty="0"/>
                        <a:t>Verify admin login</a:t>
                      </a:r>
                      <a:endParaRPr lang="en-IN" dirty="0"/>
                    </a:p>
                  </a:txBody>
                  <a:tcPr/>
                </a:tc>
                <a:tc>
                  <a:txBody>
                    <a:bodyPr/>
                    <a:lstStyle/>
                    <a:p>
                      <a:r>
                        <a:rPr lang="en-US" dirty="0"/>
                        <a:t>Give valid id and Invalid id password</a:t>
                      </a:r>
                      <a:endParaRPr lang="en-IN" dirty="0"/>
                    </a:p>
                  </a:txBody>
                  <a:tcPr/>
                </a:tc>
                <a:tc>
                  <a:txBody>
                    <a:bodyPr/>
                    <a:lstStyle/>
                    <a:p>
                      <a:r>
                        <a:rPr lang="en-US" dirty="0"/>
                        <a:t>Login Successful</a:t>
                      </a:r>
                      <a:endParaRPr lang="en-IN" dirty="0"/>
                    </a:p>
                  </a:txBody>
                  <a:tcPr/>
                </a:tc>
                <a:tc>
                  <a:txBody>
                    <a:bodyPr/>
                    <a:lstStyle/>
                    <a:p>
                      <a:r>
                        <a:rPr lang="en-US" dirty="0"/>
                        <a:t>Deny Login</a:t>
                      </a:r>
                      <a:endParaRPr lang="en-IN" dirty="0"/>
                    </a:p>
                  </a:txBody>
                  <a:tcPr/>
                </a:tc>
                <a:tc>
                  <a:txBody>
                    <a:bodyPr/>
                    <a:lstStyle/>
                    <a:p>
                      <a:r>
                        <a:rPr lang="en-US" dirty="0"/>
                        <a:t>Fail</a:t>
                      </a:r>
                      <a:endParaRPr lang="en-IN" dirty="0"/>
                    </a:p>
                  </a:txBody>
                  <a:tcPr/>
                </a:tc>
              </a:tr>
              <a:tr h="874182">
                <a:tc>
                  <a:txBody>
                    <a:bodyPr/>
                    <a:lstStyle/>
                    <a:p>
                      <a:endParaRPr lang="en-IN" dirty="0"/>
                    </a:p>
                  </a:txBody>
                  <a:tcPr/>
                </a:tc>
                <a:tc>
                  <a:txBody>
                    <a:bodyPr/>
                    <a:lstStyle/>
                    <a:p>
                      <a:endParaRPr lang="en-IN" dirty="0"/>
                    </a:p>
                  </a:txBody>
                  <a:tcPr/>
                </a:tc>
                <a:tc>
                  <a:txBody>
                    <a:bodyPr/>
                    <a:lstStyle/>
                    <a:p>
                      <a:r>
                        <a:rPr lang="en-US" dirty="0"/>
                        <a:t>Give Valid id and valid password</a:t>
                      </a:r>
                      <a:endParaRPr lang="en-IN" dirty="0"/>
                    </a:p>
                  </a:txBody>
                  <a:tcPr/>
                </a:tc>
                <a:tc>
                  <a:txBody>
                    <a:bodyPr/>
                    <a:lstStyle/>
                    <a:p>
                      <a:r>
                        <a:rPr lang="en-US" dirty="0"/>
                        <a:t>Login Successful</a:t>
                      </a:r>
                      <a:endParaRPr lang="en-IN" dirty="0"/>
                    </a:p>
                  </a:txBody>
                  <a:tcPr/>
                </a:tc>
                <a:tc>
                  <a:txBody>
                    <a:bodyPr/>
                    <a:lstStyle/>
                    <a:p>
                      <a:r>
                        <a:rPr lang="en-US" dirty="0"/>
                        <a:t>User Allowed</a:t>
                      </a:r>
                      <a:endParaRPr lang="en-IN" dirty="0"/>
                    </a:p>
                  </a:txBody>
                  <a:tcPr/>
                </a:tc>
                <a:tc>
                  <a:txBody>
                    <a:bodyPr/>
                    <a:lstStyle/>
                    <a:p>
                      <a:r>
                        <a:rPr lang="en-US" dirty="0"/>
                        <a:t>Pass</a:t>
                      </a:r>
                      <a:endParaRPr lang="en-IN" dirty="0"/>
                    </a:p>
                  </a:txBody>
                  <a:tcPr/>
                </a:tc>
              </a:tr>
              <a:tr h="874182">
                <a:tc>
                  <a:txBody>
                    <a:bodyPr/>
                    <a:lstStyle/>
                    <a:p>
                      <a:endParaRPr lang="en-IN" dirty="0"/>
                    </a:p>
                  </a:txBody>
                  <a:tcPr/>
                </a:tc>
                <a:tc>
                  <a:txBody>
                    <a:bodyPr/>
                    <a:lstStyle/>
                    <a:p>
                      <a:endParaRPr lang="en-IN" dirty="0"/>
                    </a:p>
                  </a:txBody>
                  <a:tcPr/>
                </a:tc>
                <a:tc>
                  <a:txBody>
                    <a:bodyPr/>
                    <a:lstStyle/>
                    <a:p>
                      <a:r>
                        <a:rPr lang="en-US" dirty="0"/>
                        <a:t>Give invalid id and invalid password</a:t>
                      </a:r>
                      <a:endParaRPr lang="en-IN" dirty="0"/>
                    </a:p>
                  </a:txBody>
                  <a:tcPr/>
                </a:tc>
                <a:tc>
                  <a:txBody>
                    <a:bodyPr/>
                    <a:lstStyle/>
                    <a:p>
                      <a:r>
                        <a:rPr lang="en-US" dirty="0"/>
                        <a:t>Login Successful</a:t>
                      </a:r>
                      <a:endParaRPr lang="en-IN" dirty="0"/>
                    </a:p>
                  </a:txBody>
                  <a:tcPr/>
                </a:tc>
                <a:tc>
                  <a:txBody>
                    <a:bodyPr/>
                    <a:lstStyle/>
                    <a:p>
                      <a:r>
                        <a:rPr lang="en-US" dirty="0"/>
                        <a:t>Deny login</a:t>
                      </a:r>
                      <a:endParaRPr lang="en-IN" dirty="0"/>
                    </a:p>
                  </a:txBody>
                  <a:tcPr/>
                </a:tc>
                <a:tc>
                  <a:txBody>
                    <a:bodyPr/>
                    <a:lstStyle/>
                    <a:p>
                      <a:r>
                        <a:rPr lang="en-US" dirty="0"/>
                        <a:t>Fail</a:t>
                      </a:r>
                      <a:endParaRPr lang="en-IN" dirty="0"/>
                    </a:p>
                  </a:txBody>
                  <a:tcPr/>
                </a:tc>
              </a:tr>
              <a:tr h="874182">
                <a:tc>
                  <a:txBody>
                    <a:bodyPr/>
                    <a:lstStyle/>
                    <a:p>
                      <a:r>
                        <a:rPr lang="en-US" dirty="0"/>
                        <a:t>2.</a:t>
                      </a:r>
                      <a:endParaRPr lang="en-IN" dirty="0"/>
                    </a:p>
                  </a:txBody>
                  <a:tcPr/>
                </a:tc>
                <a:tc>
                  <a:txBody>
                    <a:bodyPr/>
                    <a:lstStyle/>
                    <a:p>
                      <a:r>
                        <a:rPr lang="en-US"/>
                        <a:t>Verify Voter </a:t>
                      </a:r>
                      <a:r>
                        <a:rPr lang="en-US" dirty="0"/>
                        <a:t>login</a:t>
                      </a:r>
                      <a:endParaRPr lang="en-IN" dirty="0"/>
                    </a:p>
                  </a:txBody>
                  <a:tcPr/>
                </a:tc>
                <a:tc>
                  <a:txBody>
                    <a:bodyPr/>
                    <a:lstStyle/>
                    <a:p>
                      <a:r>
                        <a:rPr lang="en-US" dirty="0"/>
                        <a:t>Give valid  id and invalid password</a:t>
                      </a:r>
                      <a:endParaRPr lang="en-IN" dirty="0"/>
                    </a:p>
                  </a:txBody>
                  <a:tcPr/>
                </a:tc>
                <a:tc>
                  <a:txBody>
                    <a:bodyPr/>
                    <a:lstStyle/>
                    <a:p>
                      <a:r>
                        <a:rPr lang="en-US" dirty="0"/>
                        <a:t>Login Successful</a:t>
                      </a:r>
                      <a:endParaRPr lang="en-IN" dirty="0"/>
                    </a:p>
                  </a:txBody>
                  <a:tcPr/>
                </a:tc>
                <a:tc>
                  <a:txBody>
                    <a:bodyPr/>
                    <a:lstStyle/>
                    <a:p>
                      <a:r>
                        <a:rPr lang="en-US" dirty="0"/>
                        <a:t>Deny login </a:t>
                      </a:r>
                      <a:endParaRPr lang="en-IN" dirty="0"/>
                    </a:p>
                  </a:txBody>
                  <a:tcPr/>
                </a:tc>
                <a:tc>
                  <a:txBody>
                    <a:bodyPr/>
                    <a:lstStyle/>
                    <a:p>
                      <a:r>
                        <a:rPr lang="en-US" dirty="0"/>
                        <a:t>Fail</a:t>
                      </a:r>
                      <a:endParaRPr lang="en-IN" dirty="0"/>
                    </a:p>
                  </a:txBody>
                  <a:tcPr/>
                </a:tc>
              </a:tr>
              <a:tr h="874182">
                <a:tc>
                  <a:txBody>
                    <a:bodyPr/>
                    <a:lstStyle/>
                    <a:p>
                      <a:endParaRPr lang="en-IN" dirty="0"/>
                    </a:p>
                  </a:txBody>
                  <a:tcPr/>
                </a:tc>
                <a:tc>
                  <a:txBody>
                    <a:bodyPr/>
                    <a:lstStyle/>
                    <a:p>
                      <a:endParaRPr lang="en-IN" dirty="0"/>
                    </a:p>
                  </a:txBody>
                  <a:tcPr/>
                </a:tc>
                <a:tc>
                  <a:txBody>
                    <a:bodyPr/>
                    <a:lstStyle/>
                    <a:p>
                      <a:r>
                        <a:rPr lang="en-US" dirty="0"/>
                        <a:t>Give valid id and password</a:t>
                      </a:r>
                      <a:endParaRPr lang="en-IN" dirty="0"/>
                    </a:p>
                  </a:txBody>
                  <a:tcPr/>
                </a:tc>
                <a:tc>
                  <a:txBody>
                    <a:bodyPr/>
                    <a:lstStyle/>
                    <a:p>
                      <a:r>
                        <a:rPr lang="en-US" dirty="0"/>
                        <a:t>Login Successful</a:t>
                      </a:r>
                      <a:endParaRPr lang="en-IN" dirty="0"/>
                    </a:p>
                  </a:txBody>
                  <a:tcPr/>
                </a:tc>
                <a:tc>
                  <a:txBody>
                    <a:bodyPr/>
                    <a:lstStyle/>
                    <a:p>
                      <a:r>
                        <a:rPr lang="en-US" dirty="0"/>
                        <a:t>User Allowed</a:t>
                      </a:r>
                      <a:endParaRPr lang="en-IN" dirty="0"/>
                    </a:p>
                  </a:txBody>
                  <a:tcPr/>
                </a:tc>
                <a:tc>
                  <a:txBody>
                    <a:bodyPr/>
                    <a:lstStyle/>
                    <a:p>
                      <a:r>
                        <a:rPr lang="en-US" dirty="0"/>
                        <a:t>Pass</a:t>
                      </a:r>
                      <a:endParaRPr lang="en-IN" dirty="0"/>
                    </a:p>
                  </a:txBody>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04257" y="341692"/>
            <a:ext cx="8991600" cy="868543"/>
          </a:xfrm>
        </p:spPr>
        <p:txBody>
          <a:bodyPr>
            <a:normAutofit fontScale="90000"/>
          </a:bodyPr>
          <a:lstStyle/>
          <a:p>
            <a:r>
              <a:rPr lang="en-US" dirty="0"/>
              <a:t>CONCLUSION</a:t>
            </a:r>
            <a:endParaRPr lang="en-IN" dirty="0"/>
          </a:p>
        </p:txBody>
      </p:sp>
      <p:sp>
        <p:nvSpPr>
          <p:cNvPr id="6" name="TextBox 5"/>
          <p:cNvSpPr txBox="1"/>
          <p:nvPr/>
        </p:nvSpPr>
        <p:spPr>
          <a:xfrm>
            <a:off x="1486535" y="1595120"/>
            <a:ext cx="9149080" cy="3427730"/>
          </a:xfrm>
          <a:prstGeom prst="rect">
            <a:avLst/>
          </a:prstGeom>
          <a:noFill/>
        </p:spPr>
        <p:txBody>
          <a:bodyPr wrap="square">
            <a:spAutoFit/>
          </a:bodyPr>
          <a:lstStyle/>
          <a:p>
            <a:pPr algn="just">
              <a:lnSpc>
                <a:spcPct val="150000"/>
              </a:lnSpc>
              <a:spcAft>
                <a:spcPts val="1000"/>
              </a:spcAft>
            </a:pPr>
            <a:r>
              <a:rPr lang="en-IN" sz="1400" dirty="0">
                <a:latin typeface="Calibri" panose="020F0502020204030204" charset="0"/>
                <a:ea typeface="Times New Roman" panose="02020603050405020304" pitchFamily="18" charset="0"/>
                <a:cs typeface="Times New Roman" panose="02020603050405020304" pitchFamily="18" charset="0"/>
              </a:rPr>
              <a:t> </a:t>
            </a:r>
            <a:endParaRPr lang="en-IN"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lvl="0" indent="0" algn="just">
              <a:lnSpc>
                <a:spcPct val="150000"/>
              </a:lnSpc>
              <a:buFont typeface="Wingdings" panose="05000000000000000000" pitchFamily="2" charset="2"/>
              <a:buNone/>
            </a:pPr>
            <a:r>
              <a:rPr lang="en-US" sz="25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Automation of the entire system improves the efficiency. It provides a friendly graphical user interface which proves to be better when compared to the existing system.Updating of information becomes so easier.The System has adequate scope for modification in future if it is necessary</a:t>
            </a:r>
            <a:endParaRPr lang="en-IN" sz="25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41580" y="189657"/>
            <a:ext cx="8991600" cy="926448"/>
          </a:xfrm>
        </p:spPr>
        <p:txBody>
          <a:bodyPr/>
          <a:lstStyle/>
          <a:p>
            <a:r>
              <a:rPr lang="en-US" dirty="0" err="1"/>
              <a:t>rEFERENCE</a:t>
            </a:r>
            <a:endParaRPr lang="en-IN" dirty="0"/>
          </a:p>
        </p:txBody>
      </p:sp>
      <p:sp>
        <p:nvSpPr>
          <p:cNvPr id="3" name="Subtitle 2"/>
          <p:cNvSpPr>
            <a:spLocks noGrp="1"/>
          </p:cNvSpPr>
          <p:nvPr>
            <p:ph type="subTitle" idx="1"/>
          </p:nvPr>
        </p:nvSpPr>
        <p:spPr>
          <a:xfrm>
            <a:off x="1441580" y="1422293"/>
            <a:ext cx="8991599" cy="5047916"/>
          </a:xfrm>
        </p:spPr>
        <p:txBody>
          <a:bodyPr>
            <a:noAutofit/>
          </a:bodyPr>
          <a:lstStyle/>
          <a:p>
            <a:pPr algn="just">
              <a:lnSpc>
                <a:spcPct val="150000"/>
              </a:lnSpc>
              <a:spcAft>
                <a:spcPts val="1000"/>
              </a:spcAft>
            </a:pP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[1]. </a:t>
            </a:r>
            <a:r>
              <a:rPr lang="en-US"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Malwade</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Nikita, Patil Chetan, Chavan Suruchi, Prof. Raut S. Y, Secure Online Voting System Proposed By Biometrics And Steganography, Vol. 3, Issue 5, May 2017.</a:t>
            </a:r>
            <a:endPar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[2]. Ankit Anand, Pallavi Divya, An Efficient Online Voting System, Vol.2, Issue.4, July-Aug. 2019, pp- 2631-2634.</a:t>
            </a:r>
            <a:endParaRPr lang="en-IN"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[3]. </a:t>
            </a:r>
            <a:r>
              <a:rPr lang="en-US"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Alaguvel.R</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Gnanavel.G</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Jagadhambal.K</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Biometrics Using Electronic Voting System with Embedded Security, Vol. 2, Issue. 3, March 2018.</a:t>
            </a:r>
            <a:endParaRPr lang="en-IN"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[4]. Firas I. </a:t>
            </a:r>
            <a:r>
              <a:rPr lang="en-US"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Hazzaa</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Seifedine</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Kadry</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Oussama Kassem Zein, Web-Based Voting System Using Fingerprint: Design and Implementation, Vol. 2, Issue.4, Dec 2019.</a:t>
            </a:r>
            <a:endParaRPr lang="en-IN"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endParaRPr lang="en-IN" sz="16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Thank you  </a:t>
            </a:r>
            <a:endParaRPr lang="en-IN" dirty="0"/>
          </a:p>
        </p:txBody>
      </p:sp>
      <p:pic>
        <p:nvPicPr>
          <p:cNvPr id="5" name="Picture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577658" y="2642696"/>
            <a:ext cx="1752953" cy="116419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3510" y="327025"/>
            <a:ext cx="8991600" cy="896657"/>
          </a:xfrm>
        </p:spPr>
        <p:txBody>
          <a:bodyPr/>
          <a:lstStyle/>
          <a:p>
            <a:r>
              <a:rPr lang="en-US" dirty="0"/>
              <a:t>PROBLEM STATEMENT</a:t>
            </a:r>
            <a:endParaRPr lang="en-IN" dirty="0"/>
          </a:p>
        </p:txBody>
      </p:sp>
      <p:sp>
        <p:nvSpPr>
          <p:cNvPr id="3" name="Subtitle 2"/>
          <p:cNvSpPr>
            <a:spLocks noGrp="1"/>
          </p:cNvSpPr>
          <p:nvPr>
            <p:ph type="subTitle" idx="1"/>
          </p:nvPr>
        </p:nvSpPr>
        <p:spPr>
          <a:xfrm>
            <a:off x="1413587" y="1932370"/>
            <a:ext cx="8991600" cy="4879910"/>
          </a:xfrm>
        </p:spPr>
        <p:txBody>
          <a:bodyPr>
            <a:noAutofit/>
          </a:bodyPr>
          <a:lstStyle/>
          <a:p>
            <a:pPr algn="just"/>
            <a:r>
              <a:rPr lang="en-US" sz="2800" dirty="0">
                <a:solidFill>
                  <a:schemeClr val="bg1"/>
                </a:solidFill>
                <a:latin typeface="Times New Roman" panose="02020603050405020304" pitchFamily="18" charset="0"/>
                <a:cs typeface="Times New Roman" panose="02020603050405020304" pitchFamily="18" charset="0"/>
              </a:rPr>
              <a:t>		“Online Voting Systems” are rapidly overlapping the traditional paper-based voting in traditional voting there are number of factors that make rigging in whole electoral process such as counting of votes, fake votes and involvement of outside sources and also other problems like time consumption, cost budget problems etc. So the purpose of this proposal is to investigate how to model an authentic reliable and upright. Online Voting System so that a voter is submitting a vote in secure manner. While maintaining the time, verification, budget and also the security of entire system.</a:t>
            </a:r>
            <a:endParaRPr lang="en-IN" sz="28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600200" y="1529080"/>
            <a:ext cx="8991600" cy="5113655"/>
          </a:xfrm>
        </p:spPr>
        <p:txBody>
          <a:bodyPr>
            <a:noAutofit/>
          </a:bodyPr>
          <a:lstStyle/>
          <a:p>
            <a:pPr algn="just"/>
            <a:r>
              <a:rPr lang="en-US" sz="2500" dirty="0">
                <a:solidFill>
                  <a:schemeClr val="bg1"/>
                </a:solidFill>
                <a:latin typeface="Times New Roman" panose="02020603050405020304" pitchFamily="18" charset="0"/>
                <a:cs typeface="Times New Roman" panose="02020603050405020304" pitchFamily="18" charset="0"/>
              </a:rPr>
              <a:t>Existing system is a manual one in which users and the details of the candidates are stored in books. Duplication of votes are given. Counting of votes are done manually which takes alot of time. So, there is a compulsory need in physical presence in the time of vote counting.</a:t>
            </a:r>
            <a:endParaRPr lang="en-US" sz="2500" dirty="0">
              <a:solidFill>
                <a:schemeClr val="bg1"/>
              </a:solidFill>
              <a:latin typeface="Times New Roman" panose="02020603050405020304" pitchFamily="18" charset="0"/>
              <a:cs typeface="Times New Roman" panose="02020603050405020304" pitchFamily="18" charset="0"/>
            </a:endParaRPr>
          </a:p>
          <a:p>
            <a:pPr algn="just"/>
            <a:r>
              <a:rPr lang="en-US" sz="2500" b="1" dirty="0">
                <a:solidFill>
                  <a:schemeClr val="bg1"/>
                </a:solidFill>
                <a:latin typeface="Times New Roman" panose="02020603050405020304" pitchFamily="18" charset="0"/>
                <a:cs typeface="Times New Roman" panose="02020603050405020304" pitchFamily="18" charset="0"/>
              </a:rPr>
              <a:t>Disadvantages:</a:t>
            </a:r>
            <a:endParaRPr lang="en-US" sz="2500" dirty="0">
              <a:solidFill>
                <a:schemeClr val="bg1"/>
              </a:solidFill>
              <a:latin typeface="Times New Roman" panose="02020603050405020304" pitchFamily="18" charset="0"/>
              <a:cs typeface="Times New Roman" panose="02020603050405020304" pitchFamily="18" charset="0"/>
            </a:endParaRPr>
          </a:p>
          <a:p>
            <a:pPr marL="342900" indent="-342900" algn="just">
              <a:buClrTx/>
              <a:buFont typeface="Wingdings" panose="05000000000000000000" pitchFamily="2" charset="2"/>
              <a:buChar char="v"/>
            </a:pPr>
            <a:r>
              <a:rPr lang="en-US" sz="2500" dirty="0">
                <a:solidFill>
                  <a:schemeClr val="bg1"/>
                </a:solidFill>
                <a:latin typeface="Times New Roman" panose="02020603050405020304" pitchFamily="18" charset="0"/>
                <a:cs typeface="Times New Roman" panose="02020603050405020304" pitchFamily="18" charset="0"/>
              </a:rPr>
              <a:t> It is difficult to maintain important information in books.</a:t>
            </a:r>
            <a:endParaRPr lang="en-US" sz="2500" dirty="0">
              <a:solidFill>
                <a:schemeClr val="bg1"/>
              </a:solidFill>
              <a:latin typeface="Times New Roman" panose="02020603050405020304" pitchFamily="18" charset="0"/>
              <a:cs typeface="Times New Roman" panose="02020603050405020304" pitchFamily="18" charset="0"/>
            </a:endParaRPr>
          </a:p>
          <a:p>
            <a:pPr marL="342900" indent="-342900" algn="just">
              <a:buClrTx/>
              <a:buFont typeface="Wingdings" panose="05000000000000000000" pitchFamily="2" charset="2"/>
              <a:buChar char="v"/>
            </a:pPr>
            <a:r>
              <a:rPr lang="en-US" sz="2500" dirty="0">
                <a:solidFill>
                  <a:schemeClr val="bg1"/>
                </a:solidFill>
                <a:latin typeface="Times New Roman" panose="02020603050405020304" pitchFamily="18" charset="0"/>
                <a:cs typeface="Times New Roman" panose="02020603050405020304" pitchFamily="18" charset="0"/>
              </a:rPr>
              <a:t> More manual hours are needed for counting of votes.</a:t>
            </a:r>
            <a:endParaRPr lang="en-US" sz="2500" dirty="0">
              <a:solidFill>
                <a:schemeClr val="bg1"/>
              </a:solidFill>
              <a:latin typeface="Times New Roman" panose="02020603050405020304" pitchFamily="18" charset="0"/>
              <a:cs typeface="Times New Roman" panose="02020603050405020304" pitchFamily="18" charset="0"/>
            </a:endParaRPr>
          </a:p>
          <a:p>
            <a:pPr marL="342900" indent="-342900" algn="just">
              <a:buClrTx/>
              <a:buFont typeface="Wingdings" panose="05000000000000000000" pitchFamily="2" charset="2"/>
              <a:buChar char="v"/>
            </a:pPr>
            <a:r>
              <a:rPr lang="en-US" sz="2500" dirty="0">
                <a:solidFill>
                  <a:schemeClr val="bg1"/>
                </a:solidFill>
                <a:latin typeface="Times New Roman" panose="02020603050405020304" pitchFamily="18" charset="0"/>
                <a:cs typeface="Times New Roman" panose="02020603050405020304" pitchFamily="18" charset="0"/>
              </a:rPr>
              <a:t>Voters have to wait in long queues for voting they have to travel long distances.</a:t>
            </a:r>
            <a:endParaRPr lang="en-IN" sz="2500" dirty="0">
              <a:solidFill>
                <a:schemeClr val="bg1"/>
              </a:solidFill>
              <a:latin typeface="Times New Roman" panose="02020603050405020304" pitchFamily="18" charset="0"/>
              <a:cs typeface="Times New Roman" panose="02020603050405020304" pitchFamily="18" charset="0"/>
            </a:endParaRPr>
          </a:p>
        </p:txBody>
      </p:sp>
      <p:sp>
        <p:nvSpPr>
          <p:cNvPr id="6" name="Title 5"/>
          <p:cNvSpPr>
            <a:spLocks noGrp="1"/>
          </p:cNvSpPr>
          <p:nvPr>
            <p:ph type="ctrTitle"/>
          </p:nvPr>
        </p:nvSpPr>
        <p:spPr>
          <a:xfrm>
            <a:off x="1413510" y="327025"/>
            <a:ext cx="8991600" cy="896657"/>
          </a:xfrm>
        </p:spPr>
        <p:txBody>
          <a:bodyPr/>
          <a:p>
            <a:r>
              <a:rPr lang="en-US" dirty="0"/>
              <a:t>eXISTING SYSTEM</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53185" y="1463040"/>
            <a:ext cx="9089390" cy="5395595"/>
          </a:xfrm>
        </p:spPr>
        <p:txBody>
          <a:bodyPr>
            <a:noAutofit/>
          </a:bodyPr>
          <a:lstStyle/>
          <a:p>
            <a:pPr algn="just"/>
            <a:r>
              <a:rPr lang="en-US" sz="2200" dirty="0">
                <a:solidFill>
                  <a:schemeClr val="bg1"/>
                </a:solidFill>
                <a:latin typeface="Times New Roman" panose="02020603050405020304" pitchFamily="18" charset="0"/>
                <a:cs typeface="Times New Roman" panose="02020603050405020304" pitchFamily="18" charset="0"/>
              </a:rPr>
              <a:t> </a:t>
            </a:r>
            <a:r>
              <a:rPr lang="en-US" sz="2500" dirty="0">
                <a:solidFill>
                  <a:schemeClr val="bg1"/>
                </a:solidFill>
                <a:latin typeface="Times New Roman" panose="02020603050405020304" pitchFamily="18" charset="0"/>
                <a:cs typeface="Times New Roman" panose="02020603050405020304" pitchFamily="18" charset="0"/>
              </a:rPr>
              <a:t>The voters are allowed to vote online they can even vote by sitting at home. Every user allowed to vote only once so there is no chance of duplicate votes. They can easily use the tool that decreases manual hours spending for normal things and hence increases the performance.</a:t>
            </a:r>
            <a:endParaRPr lang="en-US" sz="2500" dirty="0">
              <a:solidFill>
                <a:schemeClr val="bg1"/>
              </a:solidFill>
              <a:latin typeface="Times New Roman" panose="02020603050405020304" pitchFamily="18" charset="0"/>
              <a:cs typeface="Times New Roman" panose="02020603050405020304" pitchFamily="18" charset="0"/>
            </a:endParaRPr>
          </a:p>
          <a:p>
            <a:pPr algn="l"/>
            <a:r>
              <a:rPr lang="en-US" sz="2500" b="1" dirty="0">
                <a:solidFill>
                  <a:schemeClr val="bg1"/>
                </a:solidFill>
                <a:latin typeface="Times New Roman" panose="02020603050405020304" pitchFamily="18" charset="0"/>
                <a:cs typeface="Times New Roman" panose="02020603050405020304" pitchFamily="18" charset="0"/>
              </a:rPr>
              <a:t>Advantages:</a:t>
            </a:r>
            <a:endParaRPr lang="en-US" sz="2500" b="1" dirty="0">
              <a:solidFill>
                <a:schemeClr val="bg1"/>
              </a:solidFill>
              <a:latin typeface="Times New Roman" panose="02020603050405020304" pitchFamily="18" charset="0"/>
              <a:cs typeface="Times New Roman" panose="02020603050405020304" pitchFamily="18" charset="0"/>
            </a:endParaRPr>
          </a:p>
          <a:p>
            <a:pPr marL="342900" indent="-342900" algn="l">
              <a:buClrTx/>
              <a:buFont typeface="Wingdings" panose="05000000000000000000" pitchFamily="2" charset="2"/>
              <a:buChar char="v"/>
            </a:pPr>
            <a:r>
              <a:rPr lang="en-US" sz="2500" dirty="0">
                <a:solidFill>
                  <a:schemeClr val="bg1"/>
                </a:solidFill>
                <a:latin typeface="Times New Roman" panose="02020603050405020304" pitchFamily="18" charset="0"/>
                <a:cs typeface="Times New Roman" panose="02020603050405020304" pitchFamily="18" charset="0"/>
              </a:rPr>
              <a:t> It does not require any physical presence.</a:t>
            </a:r>
            <a:endParaRPr lang="en-US" sz="2500" dirty="0">
              <a:solidFill>
                <a:schemeClr val="bg1"/>
              </a:solidFill>
              <a:latin typeface="Times New Roman" panose="02020603050405020304" pitchFamily="18" charset="0"/>
              <a:cs typeface="Times New Roman" panose="02020603050405020304" pitchFamily="18" charset="0"/>
            </a:endParaRPr>
          </a:p>
          <a:p>
            <a:pPr marL="342900" indent="-342900" algn="l">
              <a:buClrTx/>
              <a:buFont typeface="Wingdings" panose="05000000000000000000" pitchFamily="2" charset="2"/>
              <a:buChar char="v"/>
            </a:pPr>
            <a:r>
              <a:rPr lang="en-US" sz="2500" dirty="0">
                <a:solidFill>
                  <a:schemeClr val="bg1"/>
                </a:solidFill>
                <a:latin typeface="Times New Roman" panose="02020603050405020304" pitchFamily="18" charset="0"/>
                <a:cs typeface="Times New Roman" panose="02020603050405020304" pitchFamily="18" charset="0"/>
              </a:rPr>
              <a:t> It is very easy to conduct elections even during the pandemic situations without spread of diseases.</a:t>
            </a:r>
            <a:endParaRPr lang="en-US" sz="2500" dirty="0">
              <a:solidFill>
                <a:schemeClr val="bg1"/>
              </a:solidFill>
              <a:latin typeface="Times New Roman" panose="02020603050405020304" pitchFamily="18" charset="0"/>
              <a:cs typeface="Times New Roman" panose="02020603050405020304" pitchFamily="18" charset="0"/>
            </a:endParaRPr>
          </a:p>
          <a:p>
            <a:pPr marL="342900" indent="-342900" algn="l">
              <a:buClrTx/>
              <a:buFont typeface="Wingdings" panose="05000000000000000000" pitchFamily="2" charset="2"/>
              <a:buChar char="v"/>
            </a:pPr>
            <a:r>
              <a:rPr lang="en-US" sz="2500" dirty="0">
                <a:solidFill>
                  <a:schemeClr val="bg1"/>
                </a:solidFill>
                <a:latin typeface="Times New Roman" panose="02020603050405020304" pitchFamily="18" charset="0"/>
                <a:cs typeface="Times New Roman" panose="02020603050405020304" pitchFamily="18" charset="0"/>
              </a:rPr>
              <a:t>Vote counting can be made very quickly and results will be displayed in the less time.</a:t>
            </a:r>
            <a:endParaRPr lang="en-IN" sz="2500" dirty="0">
              <a:solidFill>
                <a:schemeClr val="bg1"/>
              </a:solidFill>
              <a:latin typeface="Times New Roman" panose="02020603050405020304" pitchFamily="18" charset="0"/>
              <a:cs typeface="Times New Roman" panose="02020603050405020304" pitchFamily="18" charset="0"/>
            </a:endParaRPr>
          </a:p>
        </p:txBody>
      </p:sp>
      <p:sp>
        <p:nvSpPr>
          <p:cNvPr id="6" name="Title 5"/>
          <p:cNvSpPr>
            <a:spLocks noGrp="1"/>
          </p:cNvSpPr>
          <p:nvPr/>
        </p:nvSpPr>
        <p:spPr>
          <a:xfrm>
            <a:off x="1353185" y="307340"/>
            <a:ext cx="8991600" cy="896657"/>
          </a:xfrm>
          <a:prstGeom prst="rect">
            <a:avLst/>
          </a:prstGeom>
          <a:solidFill>
            <a:srgbClr val="FFFFFF"/>
          </a:solidFill>
          <a:ln w="38100" cap="sq">
            <a:solidFill>
              <a:srgbClr val="404040"/>
            </a:solidFill>
            <a:miter lim="800000"/>
          </a:ln>
        </p:spPr>
        <p:txBody>
          <a:bodyPr vert="horz" lIns="274320" tIns="182880" rIns="274320" bIns="182880" rtlCol="0" anchor="ctr" anchorCtr="1">
            <a:normAutofit fontScale="90000"/>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en-US" dirty="0"/>
              <a:t>PROPOSED SYSTEM</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49705" y="227965"/>
            <a:ext cx="8991600" cy="930275"/>
          </a:xfrm>
        </p:spPr>
        <p:txBody>
          <a:bodyPr/>
          <a:lstStyle/>
          <a:p>
            <a:r>
              <a:rPr lang="en-US" dirty="0"/>
              <a:t>System requirements</a:t>
            </a:r>
            <a:endParaRPr lang="en-IN" dirty="0"/>
          </a:p>
        </p:txBody>
      </p:sp>
      <p:sp>
        <p:nvSpPr>
          <p:cNvPr id="5" name="TextBox 4"/>
          <p:cNvSpPr txBox="1"/>
          <p:nvPr/>
        </p:nvSpPr>
        <p:spPr>
          <a:xfrm>
            <a:off x="1196788" y="1559859"/>
            <a:ext cx="8317603" cy="4724370"/>
          </a:xfrm>
          <a:prstGeom prst="rect">
            <a:avLst/>
          </a:prstGeom>
          <a:noFill/>
        </p:spPr>
        <p:txBody>
          <a:bodyPr wrap="square">
            <a:spAutoFit/>
          </a:bodyPr>
          <a:lstStyle/>
          <a:p>
            <a:pPr marL="228600">
              <a:spcAft>
                <a:spcPts val="600"/>
              </a:spcAft>
            </a:pPr>
            <a:r>
              <a:rPr lang="en-US" sz="2000" b="1" u="sng" dirty="0">
                <a:solidFill>
                  <a:schemeClr val="bg1"/>
                </a:solidFill>
                <a:effectLst/>
                <a:latin typeface="Times New Roman" panose="02020603050405020304" pitchFamily="18" charset="0"/>
                <a:ea typeface="Times New Roman" panose="02020603050405020304" pitchFamily="18" charset="0"/>
              </a:rPr>
              <a:t>HARDWARE REQUIREMENTS:</a:t>
            </a:r>
            <a:r>
              <a:rPr lang="en-US" sz="1800" b="1" dirty="0">
                <a:solidFill>
                  <a:schemeClr val="bg1"/>
                </a:solidFill>
                <a:effectLst/>
                <a:latin typeface="Times New Roman" panose="02020603050405020304" pitchFamily="18" charset="0"/>
                <a:ea typeface="Times New Roman" panose="02020603050405020304" pitchFamily="18" charset="0"/>
              </a:rPr>
              <a:t> </a:t>
            </a:r>
            <a:endParaRPr lang="en-IN" sz="14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600"/>
              </a:spcAft>
              <a:buFont typeface="Times New Roman" panose="02020603050405020304" pitchFamily="18" charset="0"/>
              <a:buChar char="•"/>
              <a:tabLst>
                <a:tab pos="457200" algn="l"/>
              </a:tabLst>
            </a:pPr>
            <a:r>
              <a:rPr lang="en-GB" sz="1800" dirty="0">
                <a:solidFill>
                  <a:schemeClr val="bg1"/>
                </a:solidFill>
                <a:effectLst/>
                <a:latin typeface="Times New Roman" panose="02020603050405020304" pitchFamily="18" charset="0"/>
                <a:ea typeface="Times New Roman" panose="02020603050405020304" pitchFamily="18" charset="0"/>
              </a:rPr>
              <a:t>System	 : </a:t>
            </a:r>
            <a:r>
              <a:rPr lang="en-US" altLang="en-GB" sz="1800" dirty="0">
                <a:solidFill>
                  <a:schemeClr val="bg1"/>
                </a:solidFill>
                <a:effectLst/>
                <a:latin typeface="Times New Roman" panose="02020603050405020304" pitchFamily="18" charset="0"/>
                <a:ea typeface="Times New Roman" panose="02020603050405020304" pitchFamily="18" charset="0"/>
              </a:rPr>
              <a:t>Intel core i3</a:t>
            </a:r>
            <a:r>
              <a:rPr lang="en-GB" sz="1800" dirty="0">
                <a:solidFill>
                  <a:schemeClr val="bg1"/>
                </a:solidFill>
                <a:effectLst/>
                <a:latin typeface="Times New Roman" panose="02020603050405020304" pitchFamily="18" charset="0"/>
                <a:ea typeface="Times New Roman" panose="02020603050405020304" pitchFamily="18" charset="0"/>
              </a:rPr>
              <a:t>.</a:t>
            </a:r>
            <a:endParaRPr lang="en-IN" sz="14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600"/>
              </a:spcAft>
              <a:buFont typeface="Times New Roman" panose="02020603050405020304" pitchFamily="18" charset="0"/>
              <a:buChar char="•"/>
              <a:tabLst>
                <a:tab pos="457200" algn="l"/>
              </a:tabLst>
            </a:pPr>
            <a:r>
              <a:rPr lang="en-GB" sz="1800" dirty="0">
                <a:solidFill>
                  <a:schemeClr val="bg1"/>
                </a:solidFill>
                <a:effectLst/>
                <a:latin typeface="Times New Roman" panose="02020603050405020304" pitchFamily="18" charset="0"/>
                <a:ea typeface="Times New Roman" panose="02020603050405020304" pitchFamily="18" charset="0"/>
              </a:rPr>
              <a:t>Hard Disk        	: </a:t>
            </a:r>
            <a:r>
              <a:rPr lang="en-US" altLang="en-GB" sz="1800" dirty="0">
                <a:solidFill>
                  <a:schemeClr val="bg1"/>
                </a:solidFill>
                <a:effectLst/>
                <a:latin typeface="Times New Roman" panose="02020603050405020304" pitchFamily="18" charset="0"/>
                <a:ea typeface="Times New Roman" panose="02020603050405020304" pitchFamily="18" charset="0"/>
              </a:rPr>
              <a:t>500</a:t>
            </a:r>
            <a:r>
              <a:rPr lang="en-GB" sz="1800" dirty="0">
                <a:solidFill>
                  <a:schemeClr val="bg1"/>
                </a:solidFill>
                <a:effectLst/>
                <a:latin typeface="Times New Roman" panose="02020603050405020304" pitchFamily="18" charset="0"/>
                <a:ea typeface="Times New Roman" panose="02020603050405020304" pitchFamily="18" charset="0"/>
              </a:rPr>
              <a:t> GB.</a:t>
            </a:r>
            <a:endParaRPr lang="en-IN" sz="14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600"/>
              </a:spcAft>
              <a:buFont typeface="Times New Roman" panose="02020603050405020304" pitchFamily="18" charset="0"/>
              <a:buChar char="•"/>
              <a:tabLst>
                <a:tab pos="457200" algn="l"/>
              </a:tabLst>
            </a:pPr>
            <a:r>
              <a:rPr lang="en-GB" sz="1800" dirty="0">
                <a:solidFill>
                  <a:schemeClr val="bg1"/>
                </a:solidFill>
                <a:effectLst/>
                <a:latin typeface="Times New Roman" panose="02020603050405020304" pitchFamily="18" charset="0"/>
                <a:ea typeface="Times New Roman" panose="02020603050405020304" pitchFamily="18" charset="0"/>
              </a:rPr>
              <a:t>Monitor	: 15 </a:t>
            </a:r>
            <a:r>
              <a:rPr lang="en-US" altLang="en-GB" sz="1800" dirty="0">
                <a:solidFill>
                  <a:schemeClr val="bg1"/>
                </a:solidFill>
                <a:effectLst/>
                <a:latin typeface="Times New Roman" panose="02020603050405020304" pitchFamily="18" charset="0"/>
                <a:ea typeface="Times New Roman" panose="02020603050405020304" pitchFamily="18" charset="0"/>
              </a:rPr>
              <a:t>inches</a:t>
            </a:r>
            <a:r>
              <a:rPr lang="en-GB" sz="1800" dirty="0">
                <a:solidFill>
                  <a:schemeClr val="bg1"/>
                </a:solidFill>
                <a:effectLst/>
                <a:latin typeface="Times New Roman" panose="02020603050405020304" pitchFamily="18" charset="0"/>
                <a:ea typeface="Times New Roman" panose="02020603050405020304" pitchFamily="18" charset="0"/>
              </a:rPr>
              <a:t>.</a:t>
            </a:r>
            <a:endParaRPr lang="en-IN" sz="14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600"/>
              </a:spcAft>
              <a:buFont typeface="Times New Roman" panose="02020603050405020304" pitchFamily="18" charset="0"/>
              <a:buChar char="•"/>
              <a:tabLst>
                <a:tab pos="457200" algn="l"/>
              </a:tabLst>
            </a:pPr>
            <a:r>
              <a:rPr lang="en-GB" sz="1800" dirty="0">
                <a:solidFill>
                  <a:schemeClr val="bg1"/>
                </a:solidFill>
                <a:effectLst/>
                <a:latin typeface="Times New Roman" panose="02020603050405020304" pitchFamily="18" charset="0"/>
                <a:ea typeface="Times New Roman" panose="02020603050405020304" pitchFamily="18" charset="0"/>
              </a:rPr>
              <a:t>Mouse	: Logitech.</a:t>
            </a:r>
            <a:endParaRPr lang="en-IN" sz="14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600"/>
              </a:spcAft>
              <a:buFont typeface="Times New Roman" panose="02020603050405020304" pitchFamily="18" charset="0"/>
              <a:buChar char="•"/>
              <a:tabLst>
                <a:tab pos="457200" algn="l"/>
              </a:tabLst>
            </a:pPr>
            <a:r>
              <a:rPr lang="en-GB" sz="1800" dirty="0">
                <a:solidFill>
                  <a:schemeClr val="bg1"/>
                </a:solidFill>
                <a:effectLst/>
                <a:latin typeface="Times New Roman" panose="02020603050405020304" pitchFamily="18" charset="0"/>
                <a:ea typeface="Times New Roman" panose="02020603050405020304" pitchFamily="18" charset="0"/>
              </a:rPr>
              <a:t>Ram		: </a:t>
            </a:r>
            <a:r>
              <a:rPr lang="en-US" altLang="en-GB" sz="1800" dirty="0">
                <a:solidFill>
                  <a:schemeClr val="bg1"/>
                </a:solidFill>
                <a:effectLst/>
                <a:latin typeface="Times New Roman" panose="02020603050405020304" pitchFamily="18" charset="0"/>
                <a:ea typeface="Times New Roman" panose="02020603050405020304" pitchFamily="18" charset="0"/>
              </a:rPr>
              <a:t>4 G</a:t>
            </a:r>
            <a:r>
              <a:rPr lang="en-GB" sz="1800" dirty="0">
                <a:solidFill>
                  <a:schemeClr val="bg1"/>
                </a:solidFill>
                <a:effectLst/>
                <a:latin typeface="Times New Roman" panose="02020603050405020304" pitchFamily="18" charset="0"/>
                <a:ea typeface="Times New Roman" panose="02020603050405020304" pitchFamily="18" charset="0"/>
              </a:rPr>
              <a:t>b.</a:t>
            </a:r>
            <a:endParaRPr lang="en-IN" sz="1400" dirty="0">
              <a:solidFill>
                <a:schemeClr val="bg1"/>
              </a:solidFill>
              <a:effectLst/>
              <a:latin typeface="Times New Roman" panose="02020603050405020304" pitchFamily="18" charset="0"/>
              <a:ea typeface="Times New Roman" panose="02020603050405020304" pitchFamily="18" charset="0"/>
            </a:endParaRPr>
          </a:p>
          <a:p>
            <a:pPr marL="228600">
              <a:spcAft>
                <a:spcPts val="600"/>
              </a:spcAft>
            </a:pPr>
            <a:r>
              <a:rPr lang="en-US" sz="2000" b="1" u="sng" dirty="0">
                <a:solidFill>
                  <a:schemeClr val="bg1"/>
                </a:solidFill>
                <a:effectLst/>
                <a:latin typeface="Times New Roman" panose="02020603050405020304" pitchFamily="18" charset="0"/>
                <a:ea typeface="Times New Roman" panose="02020603050405020304" pitchFamily="18" charset="0"/>
              </a:rPr>
              <a:t>SOFTWARE REQUIREMENTS:</a:t>
            </a:r>
            <a:endParaRPr lang="en-IN" sz="14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600"/>
              </a:spcAft>
              <a:buFont typeface="Times New Roman" panose="02020603050405020304" pitchFamily="18" charset="0"/>
              <a:buChar char="•"/>
              <a:tabLst>
                <a:tab pos="457200" algn="l"/>
              </a:tabLst>
            </a:pPr>
            <a:r>
              <a:rPr lang="en-US" sz="1800" dirty="0">
                <a:solidFill>
                  <a:schemeClr val="bg1"/>
                </a:solidFill>
                <a:effectLst/>
                <a:latin typeface="Times New Roman" panose="02020603050405020304" pitchFamily="18" charset="0"/>
                <a:ea typeface="Times New Roman" panose="02020603050405020304" pitchFamily="18" charset="0"/>
              </a:rPr>
              <a:t>Operating system 	:  Windows 10.</a:t>
            </a:r>
            <a:endParaRPr lang="en-IN" sz="14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600"/>
              </a:spcAft>
              <a:buFont typeface="Times New Roman" panose="02020603050405020304" pitchFamily="18" charset="0"/>
              <a:buChar char="•"/>
              <a:tabLst>
                <a:tab pos="457200" algn="l"/>
              </a:tabLst>
            </a:pPr>
            <a:r>
              <a:rPr lang="en-US" sz="1800" dirty="0">
                <a:solidFill>
                  <a:schemeClr val="bg1"/>
                </a:solidFill>
                <a:effectLst/>
                <a:latin typeface="Times New Roman" panose="02020603050405020304" pitchFamily="18" charset="0"/>
                <a:ea typeface="Times New Roman" panose="02020603050405020304" pitchFamily="18" charset="0"/>
              </a:rPr>
              <a:t>Coding Language	:  JAVA/J2EE</a:t>
            </a:r>
            <a:endParaRPr lang="en-IN" sz="14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600"/>
              </a:spcAft>
              <a:buFont typeface="Times New Roman" panose="02020603050405020304" pitchFamily="18" charset="0"/>
              <a:buChar char="•"/>
              <a:tabLst>
                <a:tab pos="457200" algn="l"/>
              </a:tabLst>
            </a:pPr>
            <a:r>
              <a:rPr lang="en-US" sz="1800" dirty="0">
                <a:solidFill>
                  <a:schemeClr val="bg1"/>
                </a:solidFill>
                <a:effectLst/>
                <a:latin typeface="Times New Roman" panose="02020603050405020304" pitchFamily="18" charset="0"/>
                <a:ea typeface="Times New Roman" panose="02020603050405020304" pitchFamily="18" charset="0"/>
              </a:rPr>
              <a:t>Data Base		:  MYSQL</a:t>
            </a:r>
            <a:endParaRPr lang="en-IN" sz="1400" dirty="0">
              <a:solidFill>
                <a:schemeClr val="bg1"/>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1"/>
          <a:srcRect l="35740" t="18367" r="37092" b="8843"/>
          <a:stretch>
            <a:fillRect/>
          </a:stretch>
        </p:blipFill>
        <p:spPr>
          <a:xfrm>
            <a:off x="3193539" y="1183342"/>
            <a:ext cx="5504647" cy="5567082"/>
          </a:xfrm>
          <a:prstGeom prst="rect">
            <a:avLst/>
          </a:prstGeom>
        </p:spPr>
      </p:pic>
      <p:sp>
        <p:nvSpPr>
          <p:cNvPr id="7" name="Title 5"/>
          <p:cNvSpPr>
            <a:spLocks noGrp="1"/>
          </p:cNvSpPr>
          <p:nvPr/>
        </p:nvSpPr>
        <p:spPr>
          <a:xfrm>
            <a:off x="1600200" y="184150"/>
            <a:ext cx="8991600" cy="896657"/>
          </a:xfrm>
          <a:prstGeom prst="rect">
            <a:avLst/>
          </a:prstGeom>
          <a:solidFill>
            <a:srgbClr val="FFFFFF"/>
          </a:solidFill>
          <a:ln w="38100" cap="sq">
            <a:solidFill>
              <a:srgbClr val="404040"/>
            </a:solidFill>
            <a:miter lim="800000"/>
          </a:ln>
        </p:spPr>
        <p:txBody>
          <a:bodyPr vert="horz" lIns="274320" tIns="182880" rIns="274320" bIns="182880" rtlCol="0" anchor="ctr" anchorCtr="1">
            <a:normAutofit fontScale="90000"/>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en-US" altLang="en-IN" dirty="0"/>
              <a:t>Overall USE CASE DIAGRAM</a:t>
            </a:r>
            <a:endParaRPr lang="en-US" alt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29612" y="1474237"/>
            <a:ext cx="8991600" cy="5264358"/>
          </a:xfrm>
        </p:spPr>
        <p:txBody>
          <a:bodyPr>
            <a:normAutofit/>
          </a:bodyPr>
          <a:lstStyle/>
          <a:p>
            <a:endParaRPr lang="en-US" dirty="0">
              <a:solidFill>
                <a:schemeClr val="bg1"/>
              </a:solidFill>
            </a:endParaRPr>
          </a:p>
          <a:p>
            <a:pPr algn="l"/>
            <a:r>
              <a:rPr lang="en-US" dirty="0">
                <a:solidFill>
                  <a:srgbClr val="FFFF00"/>
                </a:solidFill>
              </a:rPr>
              <a:t>1) Voter:</a:t>
            </a:r>
            <a:endParaRPr lang="en-US" dirty="0">
              <a:solidFill>
                <a:srgbClr val="FFFF00"/>
              </a:solidFill>
            </a:endParaRPr>
          </a:p>
          <a:p>
            <a:pPr algn="just"/>
            <a:r>
              <a:rPr lang="en-US" dirty="0">
                <a:solidFill>
                  <a:schemeClr val="bg1"/>
                </a:solidFill>
              </a:rPr>
              <a:t>Voter creates a profile by registering. Voter login to the website with the Email address and password. Voter can cast the vote for the particular candidate and logouts from his/her profile.</a:t>
            </a:r>
            <a:endParaRPr lang="en-US" dirty="0">
              <a:solidFill>
                <a:schemeClr val="bg1"/>
              </a:solidFill>
            </a:endParaRPr>
          </a:p>
          <a:p>
            <a:pPr algn="l"/>
            <a:r>
              <a:rPr lang="en-US" dirty="0">
                <a:solidFill>
                  <a:srgbClr val="FFFF00"/>
                </a:solidFill>
              </a:rPr>
              <a:t>2) Admin:</a:t>
            </a:r>
            <a:endParaRPr lang="en-US" dirty="0">
              <a:solidFill>
                <a:srgbClr val="FFFF00"/>
              </a:solidFill>
            </a:endParaRPr>
          </a:p>
          <a:p>
            <a:pPr algn="just"/>
            <a:r>
              <a:rPr lang="en-US" dirty="0">
                <a:solidFill>
                  <a:schemeClr val="bg1"/>
                </a:solidFill>
              </a:rPr>
              <a:t>The admin will get login to the website. The admin can able to add and update candidates in admin’s profile .The admin can view the registered voters list and approve the voter to cast the vote. The admin can view the results of the candidates who won with majority of votes. The admin finally log out from the website.</a:t>
            </a:r>
            <a:endParaRPr lang="en-IN" dirty="0">
              <a:solidFill>
                <a:schemeClr val="bg1"/>
              </a:solidFill>
            </a:endParaRPr>
          </a:p>
        </p:txBody>
      </p:sp>
      <p:sp>
        <p:nvSpPr>
          <p:cNvPr id="7" name="Title 5"/>
          <p:cNvSpPr>
            <a:spLocks noGrp="1"/>
          </p:cNvSpPr>
          <p:nvPr/>
        </p:nvSpPr>
        <p:spPr>
          <a:xfrm>
            <a:off x="1600200" y="260350"/>
            <a:ext cx="8991600" cy="896657"/>
          </a:xfrm>
          <a:prstGeom prst="rect">
            <a:avLst/>
          </a:prstGeom>
          <a:solidFill>
            <a:srgbClr val="FFFFFF"/>
          </a:solidFill>
          <a:ln w="38100" cap="sq">
            <a:solidFill>
              <a:srgbClr val="404040"/>
            </a:solidFill>
            <a:miter lim="800000"/>
          </a:ln>
        </p:spPr>
        <p:txBody>
          <a:bodyPr vert="horz" lIns="274320" tIns="182880" rIns="274320" bIns="182880" rtlCol="0" anchor="ctr" anchorCtr="1">
            <a:normAutofit fontScale="90000"/>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en-US" altLang="en-IN" dirty="0"/>
              <a:t>MODULES</a:t>
            </a:r>
            <a:endParaRPr lang="en-US" alt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rcRect l="27996" t="18855" r="32596" b="9245"/>
          <a:stretch>
            <a:fillRect/>
          </a:stretch>
        </p:blipFill>
        <p:spPr>
          <a:xfrm>
            <a:off x="3184387" y="1223682"/>
            <a:ext cx="5610537" cy="5552236"/>
          </a:xfrm>
          <a:prstGeom prst="rect">
            <a:avLst/>
          </a:prstGeom>
          <a:noFill/>
          <a:ln>
            <a:noFill/>
          </a:ln>
        </p:spPr>
      </p:pic>
      <p:sp>
        <p:nvSpPr>
          <p:cNvPr id="7" name="Title 5"/>
          <p:cNvSpPr>
            <a:spLocks noGrp="1"/>
          </p:cNvSpPr>
          <p:nvPr/>
        </p:nvSpPr>
        <p:spPr>
          <a:xfrm>
            <a:off x="1493520" y="235585"/>
            <a:ext cx="8991600" cy="896657"/>
          </a:xfrm>
          <a:prstGeom prst="rect">
            <a:avLst/>
          </a:prstGeom>
          <a:solidFill>
            <a:srgbClr val="FFFFFF"/>
          </a:solidFill>
          <a:ln w="38100" cap="sq">
            <a:solidFill>
              <a:srgbClr val="404040"/>
            </a:solidFill>
            <a:miter lim="800000"/>
          </a:ln>
        </p:spPr>
        <p:txBody>
          <a:bodyPr vert="horz" lIns="274320" tIns="182880" rIns="274320" bIns="182880" rtlCol="0" anchor="ctr" anchorCtr="1">
            <a:normAutofit fontScale="90000"/>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en-US" dirty="0"/>
              <a:t>SEQUENCE DIAGRAM</a:t>
            </a:r>
            <a:endParaRPr lang="en-IN" dirty="0"/>
          </a:p>
        </p:txBody>
      </p:sp>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0</TotalTime>
  <Words>5458</Words>
  <Application>WPS Presentation</Application>
  <PresentationFormat>Widescreen</PresentationFormat>
  <Paragraphs>165</Paragraphs>
  <Slides>28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28</vt:i4>
      </vt:variant>
    </vt:vector>
  </HeadingPairs>
  <TitlesOfParts>
    <vt:vector size="37" baseType="lpstr">
      <vt:lpstr>Arial</vt:lpstr>
      <vt:lpstr>SimSun</vt:lpstr>
      <vt:lpstr>Wingdings</vt:lpstr>
      <vt:lpstr>Times New Roman</vt:lpstr>
      <vt:lpstr>Gill Sans MT</vt:lpstr>
      <vt:lpstr>Microsoft YaHei</vt:lpstr>
      <vt:lpstr>Arial Unicode MS</vt:lpstr>
      <vt:lpstr>Calibri</vt:lpstr>
      <vt:lpstr>Parcel</vt:lpstr>
      <vt:lpstr>ONLINE  VOTING  SYSTEM</vt:lpstr>
      <vt:lpstr>PowerPoint 演示文稿</vt:lpstr>
      <vt:lpstr>PROBLEM STATEMENT</vt:lpstr>
      <vt:lpstr>eXISTING SYSTEM</vt:lpstr>
      <vt:lpstr>PowerPoint 演示文稿</vt:lpstr>
      <vt:lpstr>System requirements</vt:lpstr>
      <vt:lpstr>PowerPoint 演示文稿</vt:lpstr>
      <vt:lpstr>PowerPoint 演示文稿</vt:lpstr>
      <vt:lpstr>PowerPoint 演示文稿</vt:lpstr>
      <vt:lpstr>Activity diagram for Voter</vt:lpstr>
      <vt:lpstr>Activity diagram for admin</vt:lpstr>
      <vt:lpstr>Activity diagram for  online  voting  system</vt:lpstr>
      <vt:lpstr>Class diagram</vt:lpstr>
      <vt:lpstr>PowerPoint 演示文稿</vt:lpstr>
      <vt:lpstr>PowerPoint 演示文稿</vt:lpstr>
      <vt:lpstr>Screen shots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Test cases</vt:lpstr>
      <vt:lpstr>CONCLUSION</vt:lpstr>
      <vt:lpstr>rEFERENCE</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VOTING  SYSTEM</dc:title>
  <dc:creator>Harika Prathipati</dc:creator>
  <cp:lastModifiedBy>hp</cp:lastModifiedBy>
  <cp:revision>23</cp:revision>
  <dcterms:created xsi:type="dcterms:W3CDTF">2023-03-26T02:42:00Z</dcterms:created>
  <dcterms:modified xsi:type="dcterms:W3CDTF">2023-03-29T14:24:39Z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A9A7F77B68FA40E4836480195D1F4B82</vt:lpwstr>
  </property>
  <property fmtid="{D5CDD505-2E9C-101B-9397-08002B2CF9AE}" pid="3" name="KSOProductBuildVer">
    <vt:lpwstr>1033-11.2.0.11513</vt:lpwstr>
  </property>
</Properties>
</file>

<file path=docProps/thumbnail.jpeg>
</file>